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notesMasterIdLst>
    <p:notesMasterId r:id="rId32"/>
  </p:notesMasterIdLst>
  <p:sldIdLst>
    <p:sldId id="291" r:id="rId2"/>
    <p:sldId id="282" r:id="rId3"/>
    <p:sldId id="284" r:id="rId4"/>
    <p:sldId id="285" r:id="rId5"/>
    <p:sldId id="296" r:id="rId6"/>
    <p:sldId id="297" r:id="rId7"/>
    <p:sldId id="289" r:id="rId8"/>
    <p:sldId id="257" r:id="rId9"/>
    <p:sldId id="263" r:id="rId10"/>
    <p:sldId id="264" r:id="rId11"/>
    <p:sldId id="261" r:id="rId12"/>
    <p:sldId id="302" r:id="rId13"/>
    <p:sldId id="258" r:id="rId14"/>
    <p:sldId id="265" r:id="rId15"/>
    <p:sldId id="259" r:id="rId16"/>
    <p:sldId id="260" r:id="rId17"/>
    <p:sldId id="266" r:id="rId18"/>
    <p:sldId id="268" r:id="rId19"/>
    <p:sldId id="271" r:id="rId20"/>
    <p:sldId id="269" r:id="rId21"/>
    <p:sldId id="270" r:id="rId22"/>
    <p:sldId id="298" r:id="rId23"/>
    <p:sldId id="273" r:id="rId24"/>
    <p:sldId id="277" r:id="rId25"/>
    <p:sldId id="278" r:id="rId26"/>
    <p:sldId id="300" r:id="rId27"/>
    <p:sldId id="299" r:id="rId28"/>
    <p:sldId id="280" r:id="rId29"/>
    <p:sldId id="301" r:id="rId30"/>
    <p:sldId id="290" r:id="rId31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29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4"/>
    <p:restoredTop sz="94586"/>
  </p:normalViewPr>
  <p:slideViewPr>
    <p:cSldViewPr showGuides="1">
      <p:cViewPr>
        <p:scale>
          <a:sx n="287" d="100"/>
          <a:sy n="287" d="100"/>
        </p:scale>
        <p:origin x="-8832" y="-1152"/>
      </p:cViewPr>
      <p:guideLst>
        <p:guide orient="horz" pos="429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4E50B-3A5D-824A-B88F-1534E9A0A17B}" type="datetimeFigureOut">
              <a:rPr lang="pt-BR" smtClean="0"/>
              <a:t>06/08/2019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7142E-0460-534D-BBD0-3D2998ABC1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43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>
            <a:extLst>
              <a:ext uri="{FF2B5EF4-FFF2-40B4-BE49-F238E27FC236}">
                <a16:creationId xmlns:a16="http://schemas.microsoft.com/office/drawing/2014/main" id="{07499DAB-D03D-744C-85A7-4B81673CFB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52B205-99E3-A14A-ADC8-FCEBF6D130EA}" type="slidenum">
              <a:rPr lang="pt-BR" altLang="en-US" sz="1400" smtClean="0"/>
              <a:pPr>
                <a:spcBef>
                  <a:spcPct val="0"/>
                </a:spcBef>
              </a:pPr>
              <a:t>1</a:t>
            </a:fld>
            <a:endParaRPr lang="pt-BR" altLang="en-US" sz="1400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0C35EA01-563E-F34C-8B50-879B63525C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4" name="Text Box 2">
            <a:extLst>
              <a:ext uri="{FF2B5EF4-FFF2-40B4-BE49-F238E27FC236}">
                <a16:creationId xmlns:a16="http://schemas.microsoft.com/office/drawing/2014/main" id="{6AE93B6E-75B5-F046-89F1-11F542FC3F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8658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Ou seja, para uma determinada atividade (realizar uma matricula), determinar as entradas, o processamento a saída, o armazenamento e controle.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970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projeto visa colocar</a:t>
            </a:r>
            <a:r>
              <a:rPr lang="pt-BR" baseline="0" dirty="0"/>
              <a:t> em prática a solução encontrada na fase anterior.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013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762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Para o nosso estudo, vamos apresentar o processo de Desenvolvimento do </a:t>
            </a:r>
          </a:p>
          <a:p>
            <a:r>
              <a:rPr lang="pt-BR" dirty="0"/>
              <a:t>software definido na NBR ISO/IEC 12207.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66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1. o gerente de projeto executa o planejamento e uma de suas primeiras atividades é definir um ciclo de vida, adotando um modelo padrão ou definindo um específico</a:t>
            </a:r>
          </a:p>
          <a:p>
            <a:r>
              <a:rPr lang="pt-BR" dirty="0"/>
              <a:t>2. é necessário que todas as informações levantadas sejam documentadas, revisadas e aprovadas.</a:t>
            </a:r>
          </a:p>
          <a:p>
            <a:r>
              <a:rPr lang="pt-BR" dirty="0"/>
              <a:t>3. o  gerente  é responsável  por  selecionar  padrões  de  desenvolvimento,  ferramentas  de </a:t>
            </a:r>
          </a:p>
          <a:p>
            <a:r>
              <a:rPr lang="pt-BR" dirty="0"/>
              <a:t>apoio, automatizadas ou não e a linguagem de programação;</a:t>
            </a:r>
          </a:p>
          <a:p>
            <a:r>
              <a:rPr lang="pt-BR" dirty="0"/>
              <a:t>5. Garantir a</a:t>
            </a:r>
            <a:r>
              <a:rPr lang="pt-BR" baseline="0" dirty="0"/>
              <a:t> consistência dos documentos produzidos para a atividade seguinte.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63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Analista de negócios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441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Define as estrutura de dados, banco</a:t>
            </a:r>
            <a:r>
              <a:rPr lang="pt-BR" baseline="0" dirty="0"/>
              <a:t> de dados, tecnologias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13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Observamos os processos que podem compor o ciclo de vida de um projeto do software, 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987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Observamos os processos que podem compor o ciclo de vida de um projeto do software, 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3641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9535F3CD-15C5-4F8B-8315-A23FA4F8C6F5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667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532FE8A7-6C58-4805-A5A6-B1A36441B2C0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393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532FE8A7-6C58-4805-A5A6-B1A36441B2C0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166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532FE8A7-6C58-4805-A5A6-B1A36441B2C0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364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899A9072-6D56-4A7F-947F-0869A7F9E115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pt-BR" dirty="0">
                <a:latin typeface="Arial" pitchFamily="34" charset="0"/>
              </a:rPr>
              <a:t>Lá no</a:t>
            </a:r>
            <a:r>
              <a:rPr lang="pt-BR" baseline="0" dirty="0">
                <a:latin typeface="Arial" pitchFamily="34" charset="0"/>
              </a:rPr>
              <a:t> inicio, quando não fez nenhuma análise do problema, não perguntou que tipo de pedra ele queria....</a:t>
            </a:r>
            <a:endParaRPr lang="pt-BR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829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</a:t>
            </a:r>
            <a:r>
              <a:rPr lang="pt-BR" baseline="0" dirty="0"/>
              <a:t> fase de análise, a preocupação está em descobrir uma solução para o problema.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6378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Finalizados</a:t>
            </a:r>
            <a:r>
              <a:rPr lang="pt-BR" baseline="0" dirty="0"/>
              <a:t> por causa do custo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746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Ou seja, para uma determinada atividade (realizar uma matricula), determinar as entradas, o processamento a saída, o armazenamento e controle.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9136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06/08/2019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23475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06/08/2019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761034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06/08/2019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622315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06/08/2019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38871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06/08/2019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05504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06/08/2019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268134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06/08/2019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98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06/08/2019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7893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06/08/2019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721101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06/08/2019</a:t>
            </a:fld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365757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06/08/2019</a:t>
            </a:fld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639800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06/08/2019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402063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E184EB4B-32EF-2E45-9687-201A22C90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2025" y="5562600"/>
            <a:ext cx="467995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lnSpc>
                <a:spcPct val="98000"/>
              </a:lnSpc>
              <a:buSzPct val="100000"/>
              <a:defRPr/>
            </a:pPr>
            <a:r>
              <a:rPr lang="pt-BR" altLang="en-US" b="1" dirty="0">
                <a:latin typeface="+mj-lt"/>
                <a:cs typeface="Al Bayan Plain" pitchFamily="2" charset="-78"/>
              </a:rPr>
              <a:t>Prof. </a:t>
            </a:r>
            <a:r>
              <a:rPr lang="pt-BR" altLang="en-US" b="1" dirty="0" err="1">
                <a:latin typeface="+mj-lt"/>
                <a:cs typeface="Al Bayan Plain" pitchFamily="2" charset="-78"/>
              </a:rPr>
              <a:t>Benevid</a:t>
            </a:r>
            <a:r>
              <a:rPr lang="pt-BR" altLang="en-US" b="1" dirty="0">
                <a:latin typeface="+mj-lt"/>
                <a:cs typeface="Al Bayan Plain" pitchFamily="2" charset="-78"/>
              </a:rPr>
              <a:t> Felix da Silva</a:t>
            </a:r>
          </a:p>
          <a:p>
            <a:pPr algn="ctr" eaLnBrk="1" hangingPunct="1">
              <a:lnSpc>
                <a:spcPct val="98000"/>
              </a:lnSpc>
              <a:buSzPct val="100000"/>
              <a:defRPr/>
            </a:pPr>
            <a:r>
              <a:rPr lang="pt-BR" altLang="en-US" b="1" dirty="0" err="1">
                <a:latin typeface="+mj-lt"/>
                <a:cs typeface="Al Bayan Plain" pitchFamily="2" charset="-78"/>
              </a:rPr>
              <a:t>benevid@unemat.br</a:t>
            </a:r>
            <a:endParaRPr lang="pt-BR" altLang="en-US" b="1" dirty="0">
              <a:latin typeface="+mj-lt"/>
              <a:cs typeface="Al Bayan Plain" pitchFamily="2" charset="-78"/>
            </a:endParaRPr>
          </a:p>
        </p:txBody>
      </p:sp>
      <p:sp>
        <p:nvSpPr>
          <p:cNvPr id="9218" name="TextBox 2">
            <a:extLst>
              <a:ext uri="{FF2B5EF4-FFF2-40B4-BE49-F238E27FC236}">
                <a16:creationId xmlns:a16="http://schemas.microsoft.com/office/drawing/2014/main" id="{AA30DAC2-6AE4-3E42-9E4A-37C19BC9F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72510"/>
            <a:ext cx="5527475" cy="86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5400" dirty="0">
                <a:solidFill>
                  <a:schemeClr val="tx1"/>
                </a:solidFill>
                <a:latin typeface="Impact" panose="020B0806030902050204" pitchFamily="34" charset="0"/>
                <a:ea typeface="Droid Sans Fallback" charset="0"/>
                <a:cs typeface="Droid Sans Fallback" charset="0"/>
              </a:rPr>
              <a:t>Laboratório de POO</a:t>
            </a:r>
          </a:p>
        </p:txBody>
      </p:sp>
      <p:sp>
        <p:nvSpPr>
          <p:cNvPr id="9219" name="TextBox 5">
            <a:extLst>
              <a:ext uri="{FF2B5EF4-FFF2-40B4-BE49-F238E27FC236}">
                <a16:creationId xmlns:a16="http://schemas.microsoft.com/office/drawing/2014/main" id="{67A89046-EBDC-9648-BE93-ED75801AB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421" y="4893304"/>
            <a:ext cx="2888932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2400" i="1" dirty="0">
                <a:solidFill>
                  <a:srgbClr val="00B050"/>
                </a:solidFill>
                <a:ea typeface="Droid Sans Fallback" charset="0"/>
                <a:cs typeface="Droid Sans Fallback" charset="0"/>
              </a:rPr>
              <a:t>Projeto do 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D5A81-91A6-2146-A8E1-B00292AA9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724510"/>
            <a:ext cx="254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428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cs typeface="Times New Roman" pitchFamily="18" charset="0"/>
              </a:rPr>
              <a:t>A qualidade do processo de análise é importante porque um erro de concepção resolvido na fase de análise tem um custo; na fase de projeto tem um custo maior; na fase de implementação maior ainda, e na fase de implantação do sistema tem um custo muito alto. </a:t>
            </a:r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174304" y="5085184"/>
            <a:ext cx="6912768" cy="133882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70000"/>
                  <a:satMod val="130000"/>
                </a:schemeClr>
              </a:gs>
              <a:gs pos="43000">
                <a:schemeClr val="accent1">
                  <a:tint val="44000"/>
                  <a:satMod val="165000"/>
                </a:schemeClr>
              </a:gs>
              <a:gs pos="93000">
                <a:schemeClr val="accent1">
                  <a:tint val="15000"/>
                  <a:satMod val="165000"/>
                </a:schemeClr>
              </a:gs>
              <a:gs pos="100000">
                <a:schemeClr val="accent1">
                  <a:tint val="5000"/>
                  <a:satMod val="25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dirty="0"/>
              <a:t>Mais da </a:t>
            </a:r>
            <a:r>
              <a:rPr lang="pt-BR" b="1" dirty="0"/>
              <a:t>metade</a:t>
            </a:r>
            <a:r>
              <a:rPr lang="pt-BR" dirty="0"/>
              <a:t> dos projetos de software que estão atualmente em andamento, já ultrapassaram o custo e o cronograma.</a:t>
            </a:r>
          </a:p>
          <a:p>
            <a:pPr algn="just">
              <a:spcBef>
                <a:spcPct val="50000"/>
              </a:spcBef>
            </a:pPr>
            <a:r>
              <a:rPr lang="pt-BR" b="1" dirty="0"/>
              <a:t>25% a 33% </a:t>
            </a:r>
            <a:r>
              <a:rPr lang="pt-BR" dirty="0"/>
              <a:t>desses projetos serão cancelados antes que estejam finalizados.  $$$$$</a:t>
            </a:r>
          </a:p>
        </p:txBody>
      </p:sp>
    </p:spTree>
    <p:extLst>
      <p:ext uri="{BB962C8B-B14F-4D97-AF65-F5344CB8AC3E}">
        <p14:creationId xmlns:p14="http://schemas.microsoft.com/office/powerpoint/2010/main" val="267894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meta do trabalho de análise é identificar </a:t>
            </a:r>
            <a:br>
              <a:rPr lang="pt-BR" dirty="0"/>
            </a:br>
            <a:r>
              <a:rPr lang="pt-BR" b="1" dirty="0"/>
              <a:t>O QUE</a:t>
            </a:r>
            <a:r>
              <a:rPr lang="pt-BR" dirty="0"/>
              <a:t> deve ser feito. Os estágios da análise de sistemas envolvem determinar:</a:t>
            </a:r>
          </a:p>
          <a:p>
            <a:pPr lvl="1"/>
            <a:r>
              <a:rPr lang="pt-BR" dirty="0"/>
              <a:t>as necessidades específicas de informações: </a:t>
            </a:r>
            <a:r>
              <a:rPr lang="pt-BR" b="1" dirty="0"/>
              <a:t>os requisitos do software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as </a:t>
            </a:r>
            <a:r>
              <a:rPr lang="pt-BR" b="1" dirty="0"/>
              <a:t>funções de processamento </a:t>
            </a:r>
            <a:r>
              <a:rPr lang="pt-BR" dirty="0"/>
              <a:t>de informações requeridas por cada atividade do sistema (entrada, processamento, saída, armazenamento e controle)</a:t>
            </a:r>
          </a:p>
        </p:txBody>
      </p:sp>
    </p:spTree>
    <p:extLst>
      <p:ext uri="{BB962C8B-B14F-4D97-AF65-F5344CB8AC3E}">
        <p14:creationId xmlns:p14="http://schemas.microsoft.com/office/powerpoint/2010/main" val="427627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2A956F-140F-F345-9E5E-B010DE1EF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Uma boa análise reduz a diferença entre expectativa e realidade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B57EC-AAE6-7045-AAB3-94D24A57F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852936"/>
            <a:ext cx="5334868" cy="364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86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significa Projeto?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pt-BR" dirty="0"/>
              <a:t>Idéia que se forma de executar ou realizar algo no futuro.</a:t>
            </a:r>
          </a:p>
          <a:p>
            <a:pPr lvl="1"/>
            <a:r>
              <a:rPr lang="pt-BR" dirty="0"/>
              <a:t>Empreendimento a ser realizado dentro de determinado esquema.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Portanto, o projeto do software esta relacionado às ações a serem realizadas para atingir os objetivos levantados na análise.</a:t>
            </a:r>
          </a:p>
        </p:txBody>
      </p:sp>
    </p:spTree>
    <p:extLst>
      <p:ext uri="{BB962C8B-B14F-4D97-AF65-F5344CB8AC3E}">
        <p14:creationId xmlns:p14="http://schemas.microsoft.com/office/powerpoint/2010/main" val="87495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cs typeface="Times New Roman" pitchFamily="18" charset="0"/>
              </a:rPr>
              <a:t>A fase de </a:t>
            </a:r>
            <a:r>
              <a:rPr lang="pt-BR" i="1" dirty="0">
                <a:cs typeface="Times New Roman" pitchFamily="18" charset="0"/>
              </a:rPr>
              <a:t>projeto</a:t>
            </a:r>
            <a:r>
              <a:rPr lang="pt-BR" dirty="0">
                <a:cs typeface="Times New Roman" pitchFamily="18" charset="0"/>
              </a:rPr>
              <a:t> enfatiza a proposta de uma solução que atenda os requisitos da análise. </a:t>
            </a:r>
          </a:p>
          <a:p>
            <a:endParaRPr lang="pt-BR" dirty="0">
              <a:cs typeface="Times New Roman" pitchFamily="18" charset="0"/>
            </a:endParaRPr>
          </a:p>
          <a:p>
            <a:r>
              <a:rPr lang="pt-BR" dirty="0">
                <a:cs typeface="Times New Roman" pitchFamily="18" charset="0"/>
              </a:rPr>
              <a:t>Se a analise é uma investigação para tentar descobrir o que o cliente quer, o projeto consiste em propor uma solução com base no conhecimento adquirido na análise.</a:t>
            </a:r>
            <a:r>
              <a:rPr lang="pt-BR" dirty="0"/>
              <a:t> 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33E70-B0B3-284D-A72A-BBEE7F394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4437112"/>
            <a:ext cx="4672558" cy="20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0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que significa Sistema?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Conjunto de componentes inter-relacionados que coletam, armazenam,recuperam, processam e distribuem informações destinadas a apoiar a tomada de decisão, a coordenação, o planejamento e o controle de uma organização.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0424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analisar e projetar um sistema?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92252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pt-BR" sz="2400" dirty="0"/>
              <a:t>Vimos que um sistema é algo, normalmente, grande e complexo.</a:t>
            </a:r>
          </a:p>
          <a:p>
            <a:pPr>
              <a:spcBef>
                <a:spcPts val="1800"/>
              </a:spcBef>
            </a:pPr>
            <a:r>
              <a:rPr lang="pt-BR" sz="2400" dirty="0"/>
              <a:t>A análise objetiva descreve o que o sistema deve fazer (solução). Para isso, o analista procura “quebrar” o sistema em pequenas partes para facilitar sua análise.</a:t>
            </a:r>
          </a:p>
          <a:p>
            <a:pPr>
              <a:spcBef>
                <a:spcPts val="1800"/>
              </a:spcBef>
            </a:pPr>
            <a:r>
              <a:rPr lang="pt-BR" sz="2400" dirty="0"/>
              <a:t>O projeto trata de como implementar a solução para o problema descrito na fase de análise.</a:t>
            </a:r>
          </a:p>
          <a:p>
            <a:pPr>
              <a:spcBef>
                <a:spcPts val="1800"/>
              </a:spcBef>
            </a:pPr>
            <a:r>
              <a:rPr lang="pt-BR" sz="2400" dirty="0"/>
              <a:t>Para as tarefas de análise e projeto de sistemas, existe uma norma ISO que regulamenta e define as etapas da construção de um software.</a:t>
            </a:r>
          </a:p>
          <a:p>
            <a:pPr algn="ctr">
              <a:buNone/>
            </a:pPr>
            <a:r>
              <a:rPr lang="pt-BR" dirty="0">
                <a:solidFill>
                  <a:srgbClr val="FF0000"/>
                </a:solidFill>
              </a:rPr>
              <a:t>NBR ISO/IEC 12207</a:t>
            </a:r>
          </a:p>
        </p:txBody>
      </p:sp>
    </p:spTree>
    <p:extLst>
      <p:ext uri="{BB962C8B-B14F-4D97-AF65-F5344CB8AC3E}">
        <p14:creationId xmlns:p14="http://schemas.microsoft.com/office/powerpoint/2010/main" val="47795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NBR ISO/IEC 12207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Várias organizações mundiais desenvolveram estudos voltados à organização e padronização do processo de desenvolvimento de software.</a:t>
            </a:r>
          </a:p>
          <a:p>
            <a:r>
              <a:rPr lang="pt-BR" dirty="0"/>
              <a:t>A ISO estabeleceu uma série de documentos na forma de normas e padrões para a qualidade de produto e de processo.</a:t>
            </a:r>
          </a:p>
          <a:p>
            <a:r>
              <a:rPr lang="pt-BR" dirty="0"/>
              <a:t>No Brasil, a norma ISO/IEC 12207 foi traduzida e publicada pela ABNT como </a:t>
            </a:r>
            <a:r>
              <a:rPr lang="pt-BR" i="1" dirty="0"/>
              <a:t>NBR ISO/IEC 12207 – </a:t>
            </a:r>
            <a:r>
              <a:rPr lang="pt-BR" b="1" i="1" dirty="0"/>
              <a:t>Processos de ciclo de vida do software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3795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NBR ISO/IEC 12207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Essa norma é, na realidade, uma coletânea de  documentos que define  explicitamente  os  processos  envolvidos  no  desenvolvimento  de  software,  que chamaremos de </a:t>
            </a:r>
            <a:r>
              <a:rPr lang="pt-BR" b="1" dirty="0"/>
              <a:t>ciclo de vida</a:t>
            </a:r>
            <a:r>
              <a:rPr lang="pt-BR" dirty="0"/>
              <a:t>. </a:t>
            </a:r>
          </a:p>
          <a:p>
            <a:r>
              <a:rPr lang="pt-BR" b="1" dirty="0"/>
              <a:t>Ciclo de vida </a:t>
            </a:r>
            <a:r>
              <a:rPr lang="pt-BR" dirty="0"/>
              <a:t>refere-se às fases de:</a:t>
            </a:r>
          </a:p>
          <a:p>
            <a:endParaRPr lang="pt-BR" dirty="0"/>
          </a:p>
          <a:p>
            <a:pPr>
              <a:buNone/>
            </a:pP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85720" y="4786322"/>
            <a:ext cx="1500198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entendimento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1785918" y="4786322"/>
            <a:ext cx="2190765" cy="338554"/>
            <a:chOff x="1785918" y="4786322"/>
            <a:chExt cx="2190765" cy="338554"/>
          </a:xfrm>
        </p:grpSpPr>
        <p:sp>
          <p:nvSpPr>
            <p:cNvPr id="5" name="CaixaDeTexto 4"/>
            <p:cNvSpPr txBox="1"/>
            <p:nvPr/>
          </p:nvSpPr>
          <p:spPr>
            <a:xfrm>
              <a:off x="2762237" y="4786322"/>
              <a:ext cx="1214446" cy="33855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construção</a:t>
              </a:r>
            </a:p>
          </p:txBody>
        </p:sp>
        <p:cxnSp>
          <p:nvCxnSpPr>
            <p:cNvPr id="9" name="Conector de seta reta 8"/>
            <p:cNvCxnSpPr>
              <a:stCxn id="4" idx="3"/>
              <a:endCxn id="5" idx="1"/>
            </p:cNvCxnSpPr>
            <p:nvPr/>
          </p:nvCxnSpPr>
          <p:spPr>
            <a:xfrm>
              <a:off x="1785918" y="4955599"/>
              <a:ext cx="976319" cy="158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upo 14"/>
          <p:cNvGrpSpPr/>
          <p:nvPr/>
        </p:nvGrpSpPr>
        <p:grpSpPr>
          <a:xfrm>
            <a:off x="3976683" y="4786322"/>
            <a:ext cx="2333641" cy="338554"/>
            <a:chOff x="3976683" y="4786322"/>
            <a:chExt cx="2333641" cy="338554"/>
          </a:xfrm>
        </p:grpSpPr>
        <p:sp>
          <p:nvSpPr>
            <p:cNvPr id="6" name="CaixaDeTexto 5"/>
            <p:cNvSpPr txBox="1"/>
            <p:nvPr/>
          </p:nvSpPr>
          <p:spPr>
            <a:xfrm>
              <a:off x="4953002" y="4786322"/>
              <a:ext cx="1357322" cy="33855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implantação</a:t>
              </a:r>
            </a:p>
          </p:txBody>
        </p:sp>
        <p:cxnSp>
          <p:nvCxnSpPr>
            <p:cNvPr id="11" name="Conector de seta reta 10"/>
            <p:cNvCxnSpPr>
              <a:stCxn id="5" idx="3"/>
              <a:endCxn id="6" idx="1"/>
            </p:cNvCxnSpPr>
            <p:nvPr/>
          </p:nvCxnSpPr>
          <p:spPr>
            <a:xfrm>
              <a:off x="3976683" y="4955599"/>
              <a:ext cx="976319" cy="158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upo 15"/>
          <p:cNvGrpSpPr/>
          <p:nvPr/>
        </p:nvGrpSpPr>
        <p:grpSpPr>
          <a:xfrm>
            <a:off x="6310324" y="4786322"/>
            <a:ext cx="2433655" cy="338554"/>
            <a:chOff x="6310324" y="4786322"/>
            <a:chExt cx="2433655" cy="338554"/>
          </a:xfrm>
        </p:grpSpPr>
        <p:sp>
          <p:nvSpPr>
            <p:cNvPr id="7" name="CaixaDeTexto 6"/>
            <p:cNvSpPr txBox="1"/>
            <p:nvPr/>
          </p:nvSpPr>
          <p:spPr>
            <a:xfrm>
              <a:off x="7286644" y="4786322"/>
              <a:ext cx="1457335" cy="33855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manutenção</a:t>
              </a:r>
            </a:p>
          </p:txBody>
        </p:sp>
        <p:cxnSp>
          <p:nvCxnSpPr>
            <p:cNvPr id="13" name="Conector de seta reta 12"/>
            <p:cNvCxnSpPr>
              <a:stCxn id="6" idx="3"/>
              <a:endCxn id="7" idx="1"/>
            </p:cNvCxnSpPr>
            <p:nvPr/>
          </p:nvCxnSpPr>
          <p:spPr>
            <a:xfrm>
              <a:off x="6310324" y="4955599"/>
              <a:ext cx="976320" cy="158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upo 27"/>
          <p:cNvGrpSpPr/>
          <p:nvPr/>
        </p:nvGrpSpPr>
        <p:grpSpPr>
          <a:xfrm>
            <a:off x="5643570" y="5124876"/>
            <a:ext cx="2371742" cy="1246353"/>
            <a:chOff x="5643570" y="5124876"/>
            <a:chExt cx="2371742" cy="1246353"/>
          </a:xfrm>
        </p:grpSpPr>
        <p:sp>
          <p:nvSpPr>
            <p:cNvPr id="17" name="CaixaDeTexto 16"/>
            <p:cNvSpPr txBox="1"/>
            <p:nvPr/>
          </p:nvSpPr>
          <p:spPr>
            <a:xfrm>
              <a:off x="5643570" y="5786454"/>
              <a:ext cx="1500198" cy="5847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Substituição/</a:t>
              </a:r>
            </a:p>
            <a:p>
              <a:pPr algn="ctr"/>
              <a:r>
                <a:rPr lang="pt-BR" sz="1600" dirty="0"/>
                <a:t>retirada</a:t>
              </a:r>
            </a:p>
          </p:txBody>
        </p:sp>
        <p:cxnSp>
          <p:nvCxnSpPr>
            <p:cNvPr id="25" name="Conector angulado 24"/>
            <p:cNvCxnSpPr>
              <a:stCxn id="7" idx="2"/>
            </p:cNvCxnSpPr>
            <p:nvPr/>
          </p:nvCxnSpPr>
          <p:spPr>
            <a:xfrm rot="5400000">
              <a:off x="7177313" y="5091331"/>
              <a:ext cx="804454" cy="87154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055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NBR ISO/IEC 12207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807529"/>
            <a:ext cx="8229600" cy="4779668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>
              <a:buNone/>
            </a:pPr>
            <a:endParaRPr lang="pt-BR" dirty="0"/>
          </a:p>
          <a:p>
            <a:r>
              <a:rPr lang="pt-BR" sz="1700" dirty="0"/>
              <a:t>Em resumo, o ciclo de vida é uma coletânea de processos que possibilitam viabilizar a produção de um software dentro de parâmetros de tempo, custo e qualidade.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6283" y="1772816"/>
            <a:ext cx="6871433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4561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clássico</a:t>
            </a:r>
          </a:p>
        </p:txBody>
      </p:sp>
      <p:pic>
        <p:nvPicPr>
          <p:cNvPr id="1026" name="Picture 2" descr="http://2.bp.blogspot.com/_rf1VnMROsAI/TGHVDvl8hUI/AAAAAAAABno/yDyH4n3JzEI/s1600/projeto_softwa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35" y="1700808"/>
            <a:ext cx="7200800" cy="452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681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NBR ISO/IEC 12207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NBR ISO/IEC 12207 organiza os processos envolvidos na produção do software em três classes.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2159" y="3214686"/>
            <a:ext cx="5705923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298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899592" y="3460099"/>
            <a:ext cx="7772400" cy="1362456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Atividades e tarefas do processo de </a:t>
            </a:r>
            <a:r>
              <a:rPr lang="pt-BR" sz="3600" u="sng" dirty="0"/>
              <a:t>DESENVOLVIMENTO</a:t>
            </a:r>
            <a:r>
              <a:rPr lang="pt-BR" sz="3600" dirty="0"/>
              <a:t> </a:t>
            </a:r>
            <a:br>
              <a:rPr lang="pt-BR" sz="3600" dirty="0"/>
            </a:br>
            <a:r>
              <a:rPr lang="pt-BR" sz="1800" dirty="0"/>
              <a:t>de acordo com a norma NBR ISO/IEC 12207</a:t>
            </a:r>
            <a:endParaRPr lang="pt-BR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C86C6F-6E6F-A046-BD49-182C73635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00" y="2060848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11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Processo DE DESENVOLVIMENTO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BE56CC-6C81-D14E-B964-66996EADB1B4}"/>
              </a:ext>
            </a:extLst>
          </p:cNvPr>
          <p:cNvSpPr/>
          <p:nvPr/>
        </p:nvSpPr>
        <p:spPr>
          <a:xfrm>
            <a:off x="2039195" y="3651171"/>
            <a:ext cx="1512168" cy="792088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Requisitos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E9532-A9E4-3C4A-979D-59AC2FACF7EB}"/>
              </a:ext>
            </a:extLst>
          </p:cNvPr>
          <p:cNvSpPr/>
          <p:nvPr/>
        </p:nvSpPr>
        <p:spPr>
          <a:xfrm>
            <a:off x="4307446" y="2389623"/>
            <a:ext cx="1512168" cy="79208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Projeto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48D45D-6D0F-3642-8CF2-7D81046C3632}"/>
              </a:ext>
            </a:extLst>
          </p:cNvPr>
          <p:cNvSpPr/>
          <p:nvPr/>
        </p:nvSpPr>
        <p:spPr>
          <a:xfrm>
            <a:off x="4067944" y="3573016"/>
            <a:ext cx="2028683" cy="12961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Implementação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638C97-0475-1D4A-A05B-C46936C03BE6}"/>
              </a:ext>
            </a:extLst>
          </p:cNvPr>
          <p:cNvSpPr/>
          <p:nvPr/>
        </p:nvSpPr>
        <p:spPr>
          <a:xfrm>
            <a:off x="4319972" y="5373216"/>
            <a:ext cx="1512168" cy="86392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Artefato e testes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13B07D52-ACBB-6147-BA46-786D55CC0D18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>
            <a:off x="5819614" y="2785667"/>
            <a:ext cx="277013" cy="1435421"/>
          </a:xfrm>
          <a:prstGeom prst="bentConnector3">
            <a:avLst>
              <a:gd name="adj1" fmla="val 182523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5C42B3-6992-8C47-AFBA-8E53A5BD6208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 flipH="1">
            <a:off x="4067944" y="2785668"/>
            <a:ext cx="239502" cy="1435421"/>
          </a:xfrm>
          <a:prstGeom prst="bentConnector3">
            <a:avLst>
              <a:gd name="adj1" fmla="val -95448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EECCC-2A90-0446-82B9-E275C36CC7D4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5076056" y="4869160"/>
            <a:ext cx="6230" cy="50405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D5048F4E-76C1-3842-9447-3FF09EE13A47}"/>
              </a:ext>
            </a:extLst>
          </p:cNvPr>
          <p:cNvCxnSpPr>
            <a:cxnSpLocks/>
            <a:stCxn id="6" idx="0"/>
            <a:endCxn id="7" idx="0"/>
          </p:cNvCxnSpPr>
          <p:nvPr/>
        </p:nvCxnSpPr>
        <p:spPr>
          <a:xfrm rot="5400000" flipH="1" flipV="1">
            <a:off x="3298630" y="1886272"/>
            <a:ext cx="1261548" cy="2268251"/>
          </a:xfrm>
          <a:prstGeom prst="bentConnector3">
            <a:avLst>
              <a:gd name="adj1" fmla="val 118121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C351AC1-4A84-FD47-AA4B-F8E48CDE92E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2795280" y="4443259"/>
            <a:ext cx="1524693" cy="136191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DC08571-6124-9A4E-AB08-F61F0C7773BD}"/>
              </a:ext>
            </a:extLst>
          </p:cNvPr>
          <p:cNvCxnSpPr/>
          <p:nvPr/>
        </p:nvCxnSpPr>
        <p:spPr>
          <a:xfrm>
            <a:off x="899592" y="4077072"/>
            <a:ext cx="864096" cy="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9CF523C-2B97-4D49-8948-B095A0C377A3}"/>
              </a:ext>
            </a:extLst>
          </p:cNvPr>
          <p:cNvSpPr txBox="1"/>
          <p:nvPr/>
        </p:nvSpPr>
        <p:spPr>
          <a:xfrm>
            <a:off x="685800" y="365117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Início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C119440-0C0F-9B4F-941D-96B2993089EE}"/>
              </a:ext>
            </a:extLst>
          </p:cNvPr>
          <p:cNvSpPr/>
          <p:nvPr/>
        </p:nvSpPr>
        <p:spPr>
          <a:xfrm>
            <a:off x="6453585" y="5373216"/>
            <a:ext cx="1512168" cy="86392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Protótipo funcional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338188F-249E-8F4B-B20D-FF9B117A50D1}"/>
              </a:ext>
            </a:extLst>
          </p:cNvPr>
          <p:cNvCxnSpPr>
            <a:stCxn id="9" idx="3"/>
            <a:endCxn id="68" idx="1"/>
          </p:cNvCxnSpPr>
          <p:nvPr/>
        </p:nvCxnSpPr>
        <p:spPr>
          <a:xfrm>
            <a:off x="5832140" y="5805177"/>
            <a:ext cx="621445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248B34A-B63C-3141-9149-640FEDCE5EB2}"/>
              </a:ext>
            </a:extLst>
          </p:cNvPr>
          <p:cNvSpPr txBox="1"/>
          <p:nvPr/>
        </p:nvSpPr>
        <p:spPr>
          <a:xfrm>
            <a:off x="6841619" y="493160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Fim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F72B2B68-A351-2446-83EE-64B43195B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69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1. requisitos do sistema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826480"/>
            <a:ext cx="7772400" cy="4050792"/>
          </a:xfrm>
        </p:spPr>
        <p:txBody>
          <a:bodyPr>
            <a:normAutofit/>
          </a:bodyPr>
          <a:lstStyle/>
          <a:p>
            <a:r>
              <a:rPr lang="pt-BR" dirty="0"/>
              <a:t>Essa atividade busca compreender o problema em amplitude, mas não necessariamente em profundidade.</a:t>
            </a:r>
          </a:p>
          <a:p>
            <a:r>
              <a:rPr lang="pt-BR" dirty="0"/>
              <a:t>Busca estabelecer  a proposta de  uma  solução  geral,  envolvendo  questões  como tecnologia,  recursos  humanos  etc., além do software em si.</a:t>
            </a:r>
          </a:p>
          <a:p>
            <a:r>
              <a:rPr lang="pt-BR" dirty="0"/>
              <a:t>As informações levantadas nessa fase definem os procedimentos de planejamento e podem influenciar na escolha das tecnologias.</a:t>
            </a:r>
          </a:p>
          <a:p>
            <a:pPr marL="0" indent="0">
              <a:buNone/>
            </a:pPr>
            <a:r>
              <a:rPr lang="pt-BR" dirty="0"/>
              <a:t>Especificar e documentar os requisitos de sistema.</a:t>
            </a:r>
          </a:p>
          <a:p>
            <a:pPr marL="788670" lvl="1" indent="-514350">
              <a:buFont typeface="+mj-lt"/>
              <a:buAutoNum type="arabicPeriod"/>
            </a:pPr>
            <a:r>
              <a:rPr lang="pt-BR" dirty="0"/>
              <a:t>Requisitos funcionais</a:t>
            </a:r>
          </a:p>
          <a:p>
            <a:pPr marL="788670" lvl="1" indent="-514350">
              <a:buFont typeface="+mj-lt"/>
              <a:buAutoNum type="arabicPeriod"/>
            </a:pPr>
            <a:r>
              <a:rPr lang="pt-BR" dirty="0"/>
              <a:t>Requisitos não funcionais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DB656-7DA0-5748-81AD-5A0182B0C6BF}"/>
              </a:ext>
            </a:extLst>
          </p:cNvPr>
          <p:cNvSpPr txBox="1"/>
          <p:nvPr/>
        </p:nvSpPr>
        <p:spPr>
          <a:xfrm>
            <a:off x="1331640" y="5589240"/>
            <a:ext cx="6696744" cy="95410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400" dirty="0"/>
              <a:t>Envolve o levantamento, modelagem e especificação das necessidades (que chamaremos de requisitos) dos futuros usuários do sistema, as exigências de uma interface, desempenho, comunicação com outros sistemas, etc.</a:t>
            </a:r>
          </a:p>
          <a:p>
            <a:endParaRPr lang="pt-BR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19F6A6-FA08-D14F-B663-305524048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29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2. PROJETO detalhado do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Nesta atividade detalhamos a especificação de cada um dos componentes propostos para o software, bem como as estruturas de dados necessárias.</a:t>
            </a:r>
          </a:p>
          <a:p>
            <a:r>
              <a:rPr lang="pt-BR" dirty="0"/>
              <a:t>Nessa atividade é concentrado grande parte do esforço do Analista de Sistemas.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Documentar  o desenho de cada componente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Documentar  o desenho das interfaces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Documentar  o desenho das bases de dados;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4A384-793C-BF4A-AF82-A940CF851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5085184"/>
            <a:ext cx="1584350" cy="1584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350829-2819-0849-86FB-3B48BE232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18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3. Codificação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Nesta fase do processo ocorre a codificação, que é a implementação do sistema em uma linguagem de programação. </a:t>
            </a:r>
          </a:p>
          <a:p>
            <a:r>
              <a:rPr lang="pt-BR" dirty="0"/>
              <a:t> Testes são realizados para verificar a presença de erros.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Desenvolver e documentar cada unidade do software e procedimentos de teste.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B158E-92A4-F04B-A787-5976461F7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4437112"/>
            <a:ext cx="216024" cy="216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832A8-8407-9C42-9337-8192F3799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1870788"/>
            <a:ext cx="118052" cy="11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94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 Artefato e Testes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Versão contendo as funcionalidades abordadas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4118F-8584-9344-83C9-1950D1D30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924944"/>
            <a:ext cx="6912768" cy="2765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33727B-06A8-1A44-A37E-BF568AF7C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85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 Testes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Testes são realizados para verificar a presença de erros e funcionalidades do artefato produzido.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Desenvolver e documentar cada unidade do software e procedimentos de teste.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Esta etapa remete novamente ao projeto para incrementar novas funcionalidades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F3E8B-669A-4940-94C8-15E05DBDD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293096"/>
            <a:ext cx="3420548" cy="2375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937823-B91A-FC46-A5C6-5B4AB93D8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80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5. Protótipo funcional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Protótipo final requerido na disciplina</a:t>
            </a:r>
          </a:p>
          <a:p>
            <a:r>
              <a:rPr lang="pt-BR" dirty="0"/>
              <a:t>Envolve a apresentação/demonstração de uso e funcionalidades do protótipo</a:t>
            </a:r>
          </a:p>
          <a:p>
            <a:endParaRPr lang="pt-B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4D7CAF-3198-5E44-B052-C40F39148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75" b="12201"/>
          <a:stretch/>
        </p:blipFill>
        <p:spPr>
          <a:xfrm>
            <a:off x="1253628" y="3501008"/>
            <a:ext cx="6966857" cy="2880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63DF07-A857-2B46-9D8E-1841893FC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18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5. Distribuição teórica </a:t>
            </a:r>
            <a:r>
              <a:rPr lang="pt-BR" dirty="0" err="1"/>
              <a:t>dasAulas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pt-BR" dirty="0"/>
              <a:t>Aula 1 – Tema e Requisitos</a:t>
            </a:r>
          </a:p>
          <a:p>
            <a:r>
              <a:rPr lang="pt-BR" dirty="0"/>
              <a:t>Aula 2 - Projeto</a:t>
            </a:r>
          </a:p>
          <a:p>
            <a:r>
              <a:rPr lang="pt-BR" dirty="0"/>
              <a:t>Aula 3 - Projeto</a:t>
            </a:r>
          </a:p>
          <a:p>
            <a:r>
              <a:rPr lang="pt-BR" dirty="0"/>
              <a:t>Aula 4 - Codificação</a:t>
            </a:r>
          </a:p>
          <a:p>
            <a:r>
              <a:rPr lang="pt-BR" dirty="0"/>
              <a:t>Aula 5 - Codificação</a:t>
            </a:r>
          </a:p>
          <a:p>
            <a:r>
              <a:rPr lang="pt-BR" dirty="0"/>
              <a:t>Aula 6 - Codificação</a:t>
            </a:r>
          </a:p>
          <a:p>
            <a:r>
              <a:rPr lang="pt-BR" dirty="0"/>
              <a:t>Aula 7 – Artefato e Testes</a:t>
            </a:r>
          </a:p>
          <a:p>
            <a:r>
              <a:rPr lang="pt-BR" dirty="0"/>
              <a:t>Aula 8 – Projeto/</a:t>
            </a:r>
            <a:r>
              <a:rPr lang="pt-BR" dirty="0" err="1"/>
              <a:t>Cod</a:t>
            </a:r>
            <a:endParaRPr lang="pt-BR" dirty="0"/>
          </a:p>
          <a:p>
            <a:r>
              <a:rPr lang="pt-BR" dirty="0"/>
              <a:t>Aula 9 - Codificação</a:t>
            </a:r>
          </a:p>
          <a:p>
            <a:r>
              <a:rPr lang="pt-BR" dirty="0"/>
              <a:t>Aula 10 - Codificação</a:t>
            </a:r>
          </a:p>
          <a:p>
            <a:r>
              <a:rPr lang="pt-BR" dirty="0"/>
              <a:t>Aula 11 - Codificação</a:t>
            </a:r>
          </a:p>
          <a:p>
            <a:r>
              <a:rPr lang="pt-BR" dirty="0"/>
              <a:t>Aula 12 - Artefato e Testes</a:t>
            </a:r>
          </a:p>
          <a:p>
            <a:r>
              <a:rPr lang="pt-BR" dirty="0"/>
              <a:t>Aula 13 – Projeto/</a:t>
            </a:r>
            <a:r>
              <a:rPr lang="pt-BR" dirty="0" err="1"/>
              <a:t>Cod</a:t>
            </a:r>
            <a:endParaRPr lang="pt-BR" dirty="0"/>
          </a:p>
          <a:p>
            <a:r>
              <a:rPr lang="pt-BR" dirty="0"/>
              <a:t>Aula 14 - Artefato e Testes</a:t>
            </a:r>
          </a:p>
          <a:p>
            <a:r>
              <a:rPr lang="pt-BR" dirty="0"/>
              <a:t>Aula 15 - Protótipo</a:t>
            </a:r>
          </a:p>
          <a:p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E1AE1-696F-0B46-A891-0AF097B1E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14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da Pedra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Clientes nos dá a seguinte missão: “Traga-me uma </a:t>
            </a:r>
            <a:r>
              <a:rPr lang="pt-BR" b="1" dirty="0"/>
              <a:t>pedra</a:t>
            </a:r>
            <a:r>
              <a:rPr lang="pt-BR" dirty="0"/>
              <a:t>”.</a:t>
            </a:r>
          </a:p>
          <a:p>
            <a:r>
              <a:rPr lang="pt-BR" dirty="0"/>
              <a:t>Quando você entrega a pedra....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... o cliente diz: </a:t>
            </a:r>
            <a:r>
              <a:rPr lang="pt-BR" dirty="0">
                <a:solidFill>
                  <a:srgbClr val="FF0000"/>
                </a:solidFill>
              </a:rPr>
              <a:t>“Sim, mas ..., na verdade ..., o que eu queria era uma </a:t>
            </a:r>
            <a:r>
              <a:rPr lang="pt-BR" b="1" dirty="0">
                <a:solidFill>
                  <a:srgbClr val="FF0000"/>
                </a:solidFill>
              </a:rPr>
              <a:t>pequena pedra azul</a:t>
            </a:r>
            <a:r>
              <a:rPr lang="pt-BR" dirty="0">
                <a:solidFill>
                  <a:srgbClr val="FF0000"/>
                </a:solidFill>
              </a:rPr>
              <a:t>”.</a:t>
            </a:r>
            <a:endParaRPr lang="pt-BR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212976"/>
            <a:ext cx="2738438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95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CA48574-F850-6144-96FC-7B0DD06D3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sz="9600" dirty="0"/>
              <a:t>FIM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3FDB8E-7691-1944-9976-9EC76120E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pt-BR" dirty="0"/>
              <a:t>Contato:</a:t>
            </a: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pt-BR" dirty="0"/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pt-BR" dirty="0" err="1"/>
              <a:t>benevid@Unemat.br</a:t>
            </a:r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problema da Pedra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Você traz 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pequena pedra azul</a:t>
            </a:r>
            <a:r>
              <a:rPr lang="pt-BR" dirty="0"/>
              <a:t>,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... o cliente diz: “</a:t>
            </a:r>
            <a:r>
              <a:rPr lang="pt-BR" dirty="0">
                <a:solidFill>
                  <a:srgbClr val="FF0000"/>
                </a:solidFill>
              </a:rPr>
              <a:t>Sim, mas ..., na verdade ..., o que eu realmente queria era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FF0000"/>
                </a:solidFill>
              </a:rPr>
              <a:t>uma</a:t>
            </a:r>
            <a:r>
              <a:rPr lang="pt-BR" b="1" dirty="0">
                <a:solidFill>
                  <a:srgbClr val="FF0000"/>
                </a:solidFill>
              </a:rPr>
              <a:t> pequena pedra esférica e azul</a:t>
            </a:r>
            <a:r>
              <a:rPr lang="pt-BR" dirty="0"/>
              <a:t>”.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652886"/>
            <a:ext cx="197961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691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problema da Pedra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dirty="0"/>
              <a:t>Quando você lhe entrega uma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pequena pedra esférica e azul</a:t>
            </a:r>
            <a:r>
              <a:rPr lang="pt-BR" dirty="0"/>
              <a:t>, ...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... o cliente diz: “</a:t>
            </a:r>
            <a:r>
              <a:rPr lang="pt-BR" dirty="0">
                <a:solidFill>
                  <a:srgbClr val="FF0000"/>
                </a:solidFill>
              </a:rPr>
              <a:t>Sim, mas ..., na verdade ..., o que eu realmente queria era uma </a:t>
            </a:r>
            <a:r>
              <a:rPr lang="pt-BR" b="1" dirty="0">
                <a:solidFill>
                  <a:srgbClr val="FF0000"/>
                </a:solidFill>
              </a:rPr>
              <a:t>pequena pedra esférica de mármore azul</a:t>
            </a:r>
            <a:r>
              <a:rPr lang="pt-BR" dirty="0">
                <a:solidFill>
                  <a:srgbClr val="FF0000"/>
                </a:solidFill>
              </a:rPr>
              <a:t>”</a:t>
            </a:r>
            <a:r>
              <a:rPr lang="pt-BR" dirty="0"/>
              <a:t>.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356992"/>
            <a:ext cx="129614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0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problema da Pedra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Quando você lhe entrega uma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pequena pedra esférica de mármore azul</a:t>
            </a:r>
            <a:r>
              <a:rPr lang="pt-BR" dirty="0"/>
              <a:t>, ...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... o cliente diz: “</a:t>
            </a:r>
            <a:r>
              <a:rPr lang="pt-BR" dirty="0">
                <a:solidFill>
                  <a:srgbClr val="FF0000"/>
                </a:solidFill>
              </a:rPr>
              <a:t>Era isso que eu queria</a:t>
            </a:r>
            <a:r>
              <a:rPr lang="pt-BR" dirty="0"/>
              <a:t>”.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453" y="3429000"/>
            <a:ext cx="1944216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56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aconteceu?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r>
              <a:rPr lang="pt-BR" sz="2400" dirty="0"/>
              <a:t>Talvez o cliente mudou o desejo sobre o que queria.</a:t>
            </a:r>
          </a:p>
          <a:p>
            <a:pPr marL="548640" lvl="2" indent="-274320">
              <a:buClr>
                <a:schemeClr val="accent3"/>
              </a:buClr>
              <a:buSzPct val="95000"/>
            </a:pPr>
            <a:r>
              <a:rPr lang="pt-BR" sz="2000" dirty="0"/>
              <a:t>Porém ele está convencido de que expressou seus desejos claramente.</a:t>
            </a:r>
          </a:p>
          <a:p>
            <a:pPr marL="274320" lvl="1" indent="-274320">
              <a:buClr>
                <a:schemeClr val="accent3"/>
              </a:buClr>
              <a:buSzPct val="95000"/>
            </a:pPr>
            <a:r>
              <a:rPr lang="pt-BR" dirty="0"/>
              <a:t>Mas na verdade, </a:t>
            </a:r>
          </a:p>
          <a:p>
            <a:pPr marL="0" lvl="1" indent="0">
              <a:buClr>
                <a:schemeClr val="accent3"/>
              </a:buClr>
              <a:buSzPct val="95000"/>
              <a:buNone/>
            </a:pPr>
            <a:endParaRPr lang="pt-BR" sz="2200" dirty="0"/>
          </a:p>
          <a:p>
            <a:pPr marL="0" lvl="1" indent="0" algn="ctr">
              <a:buClr>
                <a:schemeClr val="accent3"/>
              </a:buClr>
              <a:buSzPct val="95000"/>
              <a:buNone/>
            </a:pPr>
            <a:r>
              <a:rPr lang="pt-BR" sz="2600" b="1" dirty="0">
                <a:solidFill>
                  <a:srgbClr val="FF0000"/>
                </a:solidFill>
              </a:rPr>
              <a:t>Foi o desenvolvedor que não entendeu!</a:t>
            </a:r>
            <a:endParaRPr lang="pt-BR" sz="2600" dirty="0">
              <a:solidFill>
                <a:srgbClr val="FF0000"/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442821" y="1844824"/>
            <a:ext cx="6329795" cy="1777737"/>
            <a:chOff x="1143000" y="2573338"/>
            <a:chExt cx="6962775" cy="2151062"/>
          </a:xfrm>
        </p:grpSpPr>
        <p:pic>
          <p:nvPicPr>
            <p:cNvPr id="27650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813" y="2573338"/>
              <a:ext cx="1809750" cy="135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1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938" y="3281363"/>
              <a:ext cx="833437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Conector de seta reta 6"/>
            <p:cNvCxnSpPr/>
            <p:nvPr/>
          </p:nvCxnSpPr>
          <p:spPr>
            <a:xfrm>
              <a:off x="1143000" y="4143375"/>
              <a:ext cx="6929438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rot="5400000">
              <a:off x="2249488" y="4178300"/>
              <a:ext cx="357188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 rot="5400000">
              <a:off x="6678613" y="4178300"/>
              <a:ext cx="357188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65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688" y="3000375"/>
              <a:ext cx="9191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063" y="3286125"/>
              <a:ext cx="642937" cy="642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" name="Conector reto 13"/>
            <p:cNvCxnSpPr/>
            <p:nvPr/>
          </p:nvCxnSpPr>
          <p:spPr>
            <a:xfrm rot="5400000">
              <a:off x="3725863" y="4178300"/>
              <a:ext cx="357188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>
            <a:xfrm rot="5400000">
              <a:off x="5202238" y="4178300"/>
              <a:ext cx="357188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60" name="CaixaDeTexto 24"/>
            <p:cNvSpPr txBox="1">
              <a:spLocks noChangeArrowheads="1"/>
            </p:cNvSpPr>
            <p:nvPr/>
          </p:nvSpPr>
          <p:spPr bwMode="auto">
            <a:xfrm>
              <a:off x="7858125" y="4286250"/>
              <a:ext cx="2476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/>
              <a:r>
                <a:rPr lang="pt-BR"/>
                <a:t>t</a:t>
              </a:r>
            </a:p>
          </p:txBody>
        </p:sp>
        <p:sp>
          <p:nvSpPr>
            <p:cNvPr id="27662" name="CaixaDeTexto 30"/>
            <p:cNvSpPr txBox="1">
              <a:spLocks noChangeArrowheads="1"/>
            </p:cNvSpPr>
            <p:nvPr/>
          </p:nvSpPr>
          <p:spPr bwMode="auto">
            <a:xfrm>
              <a:off x="2259013" y="43576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/>
              <a:r>
                <a:rPr lang="pt-BR"/>
                <a:t>1</a:t>
              </a:r>
            </a:p>
          </p:txBody>
        </p:sp>
        <p:sp>
          <p:nvSpPr>
            <p:cNvPr id="27663" name="CaixaDeTexto 31"/>
            <p:cNvSpPr txBox="1">
              <a:spLocks noChangeArrowheads="1"/>
            </p:cNvSpPr>
            <p:nvPr/>
          </p:nvSpPr>
          <p:spPr bwMode="auto">
            <a:xfrm>
              <a:off x="3735388" y="43576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/>
              <a:r>
                <a:rPr lang="pt-BR"/>
                <a:t>2</a:t>
              </a:r>
            </a:p>
          </p:txBody>
        </p:sp>
        <p:sp>
          <p:nvSpPr>
            <p:cNvPr id="27664" name="CaixaDeTexto 32"/>
            <p:cNvSpPr txBox="1">
              <a:spLocks noChangeArrowheads="1"/>
            </p:cNvSpPr>
            <p:nvPr/>
          </p:nvSpPr>
          <p:spPr bwMode="auto">
            <a:xfrm>
              <a:off x="5211763" y="43576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/>
              <a:r>
                <a:rPr lang="pt-BR"/>
                <a:t>3</a:t>
              </a:r>
            </a:p>
          </p:txBody>
        </p:sp>
        <p:sp>
          <p:nvSpPr>
            <p:cNvPr id="27665" name="CaixaDeTexto 33"/>
            <p:cNvSpPr txBox="1">
              <a:spLocks noChangeArrowheads="1"/>
            </p:cNvSpPr>
            <p:nvPr/>
          </p:nvSpPr>
          <p:spPr bwMode="auto">
            <a:xfrm>
              <a:off x="6688138" y="43576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/>
              <a:r>
                <a:rPr lang="pt-BR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38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significa Análise?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pt-BR" dirty="0"/>
              <a:t>Separação de um todo em seus elementos ou partes componentes.</a:t>
            </a:r>
          </a:p>
          <a:p>
            <a:pPr lvl="1"/>
            <a:r>
              <a:rPr lang="pt-BR" dirty="0"/>
              <a:t>Estudo pormenorizado de cada parte de um todo, para conhecer  melhor sua natureza, funções, relações causas.</a:t>
            </a:r>
          </a:p>
          <a:p>
            <a:pPr lvl="1"/>
            <a:endParaRPr lang="pt-BR" dirty="0"/>
          </a:p>
          <a:p>
            <a:r>
              <a:rPr lang="pt-BR" dirty="0"/>
              <a:t>Portanto, </a:t>
            </a:r>
            <a:r>
              <a:rPr lang="pt-BR" dirty="0">
                <a:solidFill>
                  <a:srgbClr val="FF0000"/>
                </a:solidFill>
              </a:rPr>
              <a:t>o trabalho de análise é desenvolver estudos que geralmente partem de problemas complexos</a:t>
            </a:r>
            <a:r>
              <a:rPr lang="pt-BR" dirty="0"/>
              <a:t>, na forma de sistemas, e que são melhor compreendidos quando são separados em partes menores.</a:t>
            </a:r>
          </a:p>
        </p:txBody>
      </p:sp>
    </p:spTree>
    <p:extLst>
      <p:ext uri="{BB962C8B-B14F-4D97-AF65-F5344CB8AC3E}">
        <p14:creationId xmlns:p14="http://schemas.microsoft.com/office/powerpoint/2010/main" val="238606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cs typeface="Times New Roman" pitchFamily="18" charset="0"/>
              </a:rPr>
              <a:t>A </a:t>
            </a:r>
            <a:r>
              <a:rPr lang="pt-BR" i="1" dirty="0">
                <a:cs typeface="Times New Roman" pitchFamily="18" charset="0"/>
              </a:rPr>
              <a:t>análise</a:t>
            </a:r>
            <a:r>
              <a:rPr lang="pt-BR" dirty="0">
                <a:cs typeface="Times New Roman" pitchFamily="18" charset="0"/>
              </a:rPr>
              <a:t> enfatiza a investigação do problema. </a:t>
            </a:r>
          </a:p>
          <a:p>
            <a:r>
              <a:rPr lang="pt-BR" dirty="0">
                <a:cs typeface="Times New Roman" pitchFamily="18" charset="0"/>
              </a:rPr>
              <a:t>O objetivo da análise é levar o analista a investigar e a descobrir. </a:t>
            </a:r>
          </a:p>
          <a:p>
            <a:r>
              <a:rPr lang="pt-BR" dirty="0">
                <a:cs typeface="Times New Roman" pitchFamily="18" charset="0"/>
              </a:rPr>
              <a:t>Pode-se dizer que o resultado da análise é o enunciado do problema, e que o projeto será a sua resolução. </a:t>
            </a:r>
          </a:p>
          <a:p>
            <a:endParaRPr lang="pt-BR" dirty="0"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pt-BR" dirty="0">
                <a:solidFill>
                  <a:srgbClr val="FF0000"/>
                </a:solidFill>
                <a:cs typeface="Times New Roman" pitchFamily="18" charset="0"/>
              </a:rPr>
              <a:t>Problemas </a:t>
            </a:r>
            <a:r>
              <a:rPr lang="pt-BR" b="1" dirty="0">
                <a:solidFill>
                  <a:srgbClr val="FF0000"/>
                </a:solidFill>
                <a:cs typeface="Times New Roman" pitchFamily="18" charset="0"/>
              </a:rPr>
              <a:t>mal enunciados </a:t>
            </a:r>
            <a:r>
              <a:rPr lang="pt-BR" dirty="0">
                <a:solidFill>
                  <a:srgbClr val="FF0000"/>
                </a:solidFill>
                <a:cs typeface="Times New Roman" pitchFamily="18" charset="0"/>
              </a:rPr>
              <a:t>podem até ser resolvidos, mas a </a:t>
            </a:r>
            <a:r>
              <a:rPr lang="pt-BR" b="1" dirty="0">
                <a:solidFill>
                  <a:srgbClr val="FF0000"/>
                </a:solidFill>
                <a:cs typeface="Times New Roman" pitchFamily="18" charset="0"/>
              </a:rPr>
              <a:t>solução não corresponderá às expectativas</a:t>
            </a:r>
            <a:r>
              <a:rPr lang="pt-BR" dirty="0">
                <a:solidFill>
                  <a:srgbClr val="FF0000"/>
                </a:solidFill>
                <a:cs typeface="Times New Roman" pitchFamily="18" charset="0"/>
              </a:rPr>
              <a:t>.</a:t>
            </a:r>
            <a:r>
              <a:rPr lang="pt-BR" dirty="0">
                <a:solidFill>
                  <a:srgbClr val="FF0000"/>
                </a:solidFill>
              </a:rPr>
              <a:t>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165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1687</TotalTime>
  <Words>1541</Words>
  <Application>Microsoft Macintosh PowerPoint</Application>
  <PresentationFormat>On-screen Show (4:3)</PresentationFormat>
  <Paragraphs>212</Paragraphs>
  <Slides>30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Al Bayan Plain</vt:lpstr>
      <vt:lpstr>Arial</vt:lpstr>
      <vt:lpstr>Calibri</vt:lpstr>
      <vt:lpstr>DejaVu Sans</vt:lpstr>
      <vt:lpstr>Droid Sans Fallback</vt:lpstr>
      <vt:lpstr>Impact</vt:lpstr>
      <vt:lpstr>Rockwell</vt:lpstr>
      <vt:lpstr>Rockwell Condensed</vt:lpstr>
      <vt:lpstr>Rockwell Extra Bold</vt:lpstr>
      <vt:lpstr>Times New Roman</vt:lpstr>
      <vt:lpstr>Wingdings</vt:lpstr>
      <vt:lpstr>Wingdings 2</vt:lpstr>
      <vt:lpstr>Wood Type</vt:lpstr>
      <vt:lpstr>PowerPoint Presentation</vt:lpstr>
      <vt:lpstr>O problema clássico</vt:lpstr>
      <vt:lpstr>O problema da Pedra</vt:lpstr>
      <vt:lpstr>O problema da Pedra</vt:lpstr>
      <vt:lpstr>O problema da Pedra</vt:lpstr>
      <vt:lpstr>O problema da Pedra</vt:lpstr>
      <vt:lpstr>O que aconteceu?</vt:lpstr>
      <vt:lpstr>O que significa Análise?</vt:lpstr>
      <vt:lpstr>Análise</vt:lpstr>
      <vt:lpstr>Análise</vt:lpstr>
      <vt:lpstr>Análise</vt:lpstr>
      <vt:lpstr>Análise</vt:lpstr>
      <vt:lpstr>O que significa Projeto?</vt:lpstr>
      <vt:lpstr>Projeto</vt:lpstr>
      <vt:lpstr>O que significa Sistema?</vt:lpstr>
      <vt:lpstr>Como analisar e projetar um sistema?</vt:lpstr>
      <vt:lpstr>NBR ISO/IEC 12207</vt:lpstr>
      <vt:lpstr>NBR ISO/IEC 12207</vt:lpstr>
      <vt:lpstr>NBR ISO/IEC 12207</vt:lpstr>
      <vt:lpstr>NBR ISO/IEC 12207</vt:lpstr>
      <vt:lpstr>Atividades e tarefas do processo de DESENVOLVIMENTO  de acordo com a norma NBR ISO/IEC 12207</vt:lpstr>
      <vt:lpstr>Processo DE DESENVOLVIMENTO</vt:lpstr>
      <vt:lpstr>1. requisitos do sistema</vt:lpstr>
      <vt:lpstr>2. PROJETO detalhado do software</vt:lpstr>
      <vt:lpstr>3. Codificação</vt:lpstr>
      <vt:lpstr>4. Artefato e Testes</vt:lpstr>
      <vt:lpstr>4. Testes</vt:lpstr>
      <vt:lpstr>5. Protótipo funcional</vt:lpstr>
      <vt:lpstr>5. Distribuição teórica dasAulas</vt:lpstr>
      <vt:lpstr>FIM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Model-View-Controller</dc:title>
  <dc:creator>Roni Fabio</dc:creator>
  <cp:lastModifiedBy>Benevid Felix</cp:lastModifiedBy>
  <cp:revision>58</cp:revision>
  <dcterms:created xsi:type="dcterms:W3CDTF">2007-10-08T16:45:12Z</dcterms:created>
  <dcterms:modified xsi:type="dcterms:W3CDTF">2019-08-07T18:01:58Z</dcterms:modified>
</cp:coreProperties>
</file>